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Lst>
  <p:notesMasterIdLst>
    <p:notesMasterId r:id="rId13"/>
  </p:notesMasterIdLst>
  <p:sldIdLst>
    <p:sldId id="256" r:id="rId2"/>
    <p:sldId id="259" r:id="rId3"/>
    <p:sldId id="263" r:id="rId4"/>
    <p:sldId id="261" r:id="rId5"/>
    <p:sldId id="286" r:id="rId6"/>
    <p:sldId id="271" r:id="rId7"/>
    <p:sldId id="289" r:id="rId8"/>
    <p:sldId id="258" r:id="rId9"/>
    <p:sldId id="266" r:id="rId10"/>
    <p:sldId id="291" r:id="rId11"/>
    <p:sldId id="272" r:id="rId12"/>
  </p:sldIdLst>
  <p:sldSz cx="9144000" cy="5143500" type="screen16x9"/>
  <p:notesSz cx="6858000" cy="9144000"/>
  <p:embeddedFontLst>
    <p:embeddedFont>
      <p:font typeface="Agency FB" panose="020B0503020202020204" pitchFamily="34" charset="0"/>
      <p:regular r:id="rId14"/>
      <p:bold r:id="rId15"/>
    </p:embeddedFont>
    <p:embeddedFont>
      <p:font typeface="Lato" panose="020F0502020204030203" pitchFamily="34" charset="0"/>
      <p:regular r:id="rId16"/>
      <p:bold r:id="rId17"/>
      <p:italic r:id="rId18"/>
      <p:boldItalic r:id="rId19"/>
    </p:embeddedFont>
    <p:embeddedFont>
      <p:font typeface="Raleway"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everyone, we are group 7. I am Mehul, this is Aryan and Saksham. Now let’s dig in.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These are some of the plots that assist us in the project.</a:t>
            </a:r>
            <a:endParaRPr dirty="0"/>
          </a:p>
        </p:txBody>
      </p:sp>
    </p:spTree>
    <p:extLst>
      <p:ext uri="{BB962C8B-B14F-4D97-AF65-F5344CB8AC3E}">
        <p14:creationId xmlns:p14="http://schemas.microsoft.com/office/powerpoint/2010/main" val="2073379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all from our side. Thanks for being an interesting audience. Thank you.</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our problem statement. We are surrounded by millions and billions of different types of material. They have their role in electrical applications. But which one to use where. So, we are here to classify conductors and insulators.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Starting with collecting all relevant properties’ data. We used materials project to import the data using MPRester, which helped us to fetch the relevant data by providing APIs.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Preprocessing is the process we must go through to make the data usable for further application. The data we extracted contained no null values, also in classification there is no need for rescaling or standardizing. But the probability was very close to zero, so we rescale it by taking log. This also helped in rendering the graphs. Now handing over to Aryan.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d9c6705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 follow this flowchart for the project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Thanks Aryan, now let’s discuss what we got. Classification is broadly about categorizing the data. What could be a better way to do EDA(extrapolatory data analysis)? We can say a material is allowing electrons through it by looking in which region it lies. We plotted various graphs some are here.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the odds of a material being an insulator or a conductor vs the property are here. The x-axis here has negative values because as Mehul said earlier the probability was very close to zero, so we took the log of the probability to rescale it and render the graphs. As these graphs have similar probability density, to classify them as a conductor or an insulator we compare the odds of them against a certain property.</a:t>
            </a:r>
            <a:endParaRPr dirty="0"/>
          </a:p>
        </p:txBody>
      </p:sp>
    </p:spTree>
    <p:extLst>
      <p:ext uri="{BB962C8B-B14F-4D97-AF65-F5344CB8AC3E}">
        <p14:creationId xmlns:p14="http://schemas.microsoft.com/office/powerpoint/2010/main" val="4158805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Comparing odds of different properties and their inclination towards conductor or insulator we predict whether a material is predominantly a conductor, or it is an insulator. Like if the density of a material is greater than 10, we can say it carries a high chance of being a conductor also if it is less than 5 the probability of it being an insulator is quite high. Similarly, for unit cell volume if the value exceeds 500 its chances of being an insulator are high. A similar depiction can be drawn for formation energy per atom.</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d6acd30cdc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d6acd30cdc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conclude. After plotting the graphs, we move on to make models. First, we made a correlation matrix to show the dependence of one factor on the other. After that, we used 4 models which are…</a:t>
            </a:r>
          </a:p>
          <a:p>
            <a:pPr marL="0" lvl="0" indent="0" algn="l" rtl="0">
              <a:spcBef>
                <a:spcPts val="0"/>
              </a:spcBef>
              <a:spcAft>
                <a:spcPts val="0"/>
              </a:spcAft>
              <a:buNone/>
            </a:pPr>
            <a:r>
              <a:rPr lang="en-US" dirty="0"/>
              <a:t>After this, we made the confusion matrices and report on our classification which showed us the accuracy,f1_score, etc. The highest value of accuracy was given by logistic regression, so we conclude it is the best model.</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materialsproject.org/"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sp>
        <p:nvSpPr>
          <p:cNvPr id="138" name="Google Shape;138;p17"/>
          <p:cNvSpPr txBox="1">
            <a:spLocks noGrp="1"/>
          </p:cNvSpPr>
          <p:nvPr>
            <p:ph type="ctrTitle"/>
          </p:nvPr>
        </p:nvSpPr>
        <p:spPr>
          <a:xfrm>
            <a:off x="784200" y="13997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Raleway" pitchFamily="2" charset="0"/>
                <a:ea typeface="Lato Black" panose="020B0604020202020204" pitchFamily="34" charset="0"/>
                <a:cs typeface="Lato Black" panose="020B0604020202020204" pitchFamily="34" charset="0"/>
              </a:rPr>
              <a:t>Materials</a:t>
            </a:r>
            <a:r>
              <a:rPr lang="en-US" dirty="0">
                <a:latin typeface="Raleway" pitchFamily="2" charset="0"/>
              </a:rPr>
              <a:t> Informatics</a:t>
            </a:r>
            <a:endParaRPr dirty="0">
              <a:latin typeface="Raleway" pitchFamily="2" charset="0"/>
            </a:endParaRPr>
          </a:p>
        </p:txBody>
      </p:sp>
      <p:sp>
        <p:nvSpPr>
          <p:cNvPr id="139" name="Google Shape;139;p17"/>
          <p:cNvSpPr txBox="1">
            <a:spLocks noGrp="1"/>
          </p:cNvSpPr>
          <p:nvPr>
            <p:ph type="subTitle" idx="1"/>
          </p:nvPr>
        </p:nvSpPr>
        <p:spPr>
          <a:xfrm>
            <a:off x="784200" y="3207123"/>
            <a:ext cx="3787800" cy="1210236"/>
          </a:xfrm>
          <a:prstGeom prst="rect">
            <a:avLst/>
          </a:prstGeom>
        </p:spPr>
        <p:txBody>
          <a:bodyPr spcFirstLastPara="1" wrap="square" lIns="91425" tIns="91425" rIns="91425" bIns="91425" numCol="2" anchor="t" anchorCtr="0">
            <a:noAutofit/>
          </a:bodyPr>
          <a:lstStyle/>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Name</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Aryan Shukla</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Mehul Shakya</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Saksham Tripathi</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Enrollment number</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20118016</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20411017</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20118073</a:t>
            </a:r>
          </a:p>
        </p:txBody>
      </p:sp>
      <p:pic>
        <p:nvPicPr>
          <p:cNvPr id="3" name="Picture 2">
            <a:extLst>
              <a:ext uri="{FF2B5EF4-FFF2-40B4-BE49-F238E27FC236}">
                <a16:creationId xmlns:a16="http://schemas.microsoft.com/office/drawing/2014/main" id="{A207E4E0-6393-7A24-72A4-89DDC1D81603}"/>
              </a:ext>
            </a:extLst>
          </p:cNvPr>
          <p:cNvPicPr>
            <a:picLocks noChangeAspect="1"/>
          </p:cNvPicPr>
          <p:nvPr/>
        </p:nvPicPr>
        <p:blipFill>
          <a:blip r:embed="rId4"/>
          <a:stretch>
            <a:fillRect/>
          </a:stretch>
        </p:blipFill>
        <p:spPr>
          <a:xfrm>
            <a:off x="5204012" y="1653987"/>
            <a:ext cx="3442447" cy="1949825"/>
          </a:xfrm>
          <a:prstGeom prst="rect">
            <a:avLst/>
          </a:prstGeom>
        </p:spPr>
      </p:pic>
      <p:pic>
        <p:nvPicPr>
          <p:cNvPr id="5" name="Picture 4">
            <a:extLst>
              <a:ext uri="{FF2B5EF4-FFF2-40B4-BE49-F238E27FC236}">
                <a16:creationId xmlns:a16="http://schemas.microsoft.com/office/drawing/2014/main" id="{48589F41-58AC-786C-A06A-7E5AE3D4F038}"/>
              </a:ext>
            </a:extLst>
          </p:cNvPr>
          <p:cNvPicPr>
            <a:picLocks noChangeAspect="1"/>
          </p:cNvPicPr>
          <p:nvPr/>
        </p:nvPicPr>
        <p:blipFill>
          <a:blip r:embed="rId4"/>
          <a:stretch>
            <a:fillRect/>
          </a:stretch>
        </p:blipFill>
        <p:spPr>
          <a:xfrm>
            <a:off x="7153835" y="2285999"/>
            <a:ext cx="1289575" cy="732865"/>
          </a:xfrm>
          <a:prstGeom prst="rect">
            <a:avLst/>
          </a:prstGeom>
        </p:spPr>
      </p:pic>
      <p:pic>
        <p:nvPicPr>
          <p:cNvPr id="7" name="Picture 6">
            <a:extLst>
              <a:ext uri="{FF2B5EF4-FFF2-40B4-BE49-F238E27FC236}">
                <a16:creationId xmlns:a16="http://schemas.microsoft.com/office/drawing/2014/main" id="{8F7EC75C-98A7-6241-0419-D2183E702BEE}"/>
              </a:ext>
            </a:extLst>
          </p:cNvPr>
          <p:cNvPicPr>
            <a:picLocks noChangeAspect="1"/>
          </p:cNvPicPr>
          <p:nvPr/>
        </p:nvPicPr>
        <p:blipFill>
          <a:blip r:embed="rId4"/>
          <a:stretch>
            <a:fillRect/>
          </a:stretch>
        </p:blipFill>
        <p:spPr>
          <a:xfrm>
            <a:off x="7871289" y="2514981"/>
            <a:ext cx="488511" cy="2749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2"/>
          <p:cNvSpPr txBox="1">
            <a:spLocks noGrp="1"/>
          </p:cNvSpPr>
          <p:nvPr>
            <p:ph type="title"/>
          </p:nvPr>
        </p:nvSpPr>
        <p:spPr>
          <a:xfrm>
            <a:off x="729450" y="150622"/>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Appendix - Plots</a:t>
            </a:r>
            <a:endParaRPr b="0" dirty="0"/>
          </a:p>
        </p:txBody>
      </p:sp>
      <p:pic>
        <p:nvPicPr>
          <p:cNvPr id="1026" name="Picture 2">
            <a:extLst>
              <a:ext uri="{FF2B5EF4-FFF2-40B4-BE49-F238E27FC236}">
                <a16:creationId xmlns:a16="http://schemas.microsoft.com/office/drawing/2014/main" id="{F9BE23F0-A56E-03ED-DA86-334C71A2D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50" y="824722"/>
            <a:ext cx="2300515" cy="14407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D0B7D0A-6D86-1F0A-E512-93B50C3E2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9601" y="824722"/>
            <a:ext cx="2487854" cy="14377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75B6C6F-4470-F390-11FF-7993C5AE9D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455" y="824722"/>
            <a:ext cx="2300515" cy="14666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D6F6E6F-0425-6D7D-AEA2-9A903717CF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450" y="2571750"/>
            <a:ext cx="1858761" cy="15914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B34F76-16A0-0DDE-BD24-11E1BFB0D75C}"/>
              </a:ext>
            </a:extLst>
          </p:cNvPr>
          <p:cNvSpPr txBox="1"/>
          <p:nvPr/>
        </p:nvSpPr>
        <p:spPr>
          <a:xfrm>
            <a:off x="1009935" y="4401655"/>
            <a:ext cx="1259147" cy="276999"/>
          </a:xfrm>
          <a:prstGeom prst="rect">
            <a:avLst/>
          </a:prstGeom>
          <a:noFill/>
        </p:spPr>
        <p:txBody>
          <a:bodyPr wrap="square" rtlCol="0">
            <a:spAutoFit/>
          </a:bodyPr>
          <a:lstStyle/>
          <a:p>
            <a:r>
              <a:rPr lang="en-IN" sz="1200" dirty="0" err="1"/>
              <a:t>GaussianNB</a:t>
            </a:r>
            <a:endParaRPr lang="en-IN" sz="1200" dirty="0"/>
          </a:p>
        </p:txBody>
      </p:sp>
      <p:pic>
        <p:nvPicPr>
          <p:cNvPr id="1034" name="Picture 10">
            <a:extLst>
              <a:ext uri="{FF2B5EF4-FFF2-40B4-BE49-F238E27FC236}">
                <a16:creationId xmlns:a16="http://schemas.microsoft.com/office/drawing/2014/main" id="{B6255366-A09C-201B-824C-8A2FAB750B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8211" y="2571750"/>
            <a:ext cx="1830810" cy="15914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EE4908C-68CE-73ED-9A00-EFEE7C5563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021" y="2571750"/>
            <a:ext cx="1858761" cy="159148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9E45F081-6264-77EB-4EAE-182E8C4908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5734" y="2571750"/>
            <a:ext cx="1830810" cy="15914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97C0CBF-E468-908D-86C6-8D4390B4A956}"/>
              </a:ext>
            </a:extLst>
          </p:cNvPr>
          <p:cNvSpPr txBox="1"/>
          <p:nvPr/>
        </p:nvSpPr>
        <p:spPr>
          <a:xfrm>
            <a:off x="2864381" y="4401337"/>
            <a:ext cx="1259147" cy="276999"/>
          </a:xfrm>
          <a:prstGeom prst="rect">
            <a:avLst/>
          </a:prstGeom>
          <a:noFill/>
        </p:spPr>
        <p:txBody>
          <a:bodyPr wrap="square" rtlCol="0">
            <a:spAutoFit/>
          </a:bodyPr>
          <a:lstStyle/>
          <a:p>
            <a:r>
              <a:rPr lang="en-IN" sz="1200" dirty="0"/>
              <a:t>Logistic Reg</a:t>
            </a:r>
          </a:p>
        </p:txBody>
      </p:sp>
      <p:sp>
        <p:nvSpPr>
          <p:cNvPr id="7" name="TextBox 6">
            <a:extLst>
              <a:ext uri="{FF2B5EF4-FFF2-40B4-BE49-F238E27FC236}">
                <a16:creationId xmlns:a16="http://schemas.microsoft.com/office/drawing/2014/main" id="{40005B4A-2212-5FB4-6097-D3F6F44D81F2}"/>
              </a:ext>
            </a:extLst>
          </p:cNvPr>
          <p:cNvSpPr txBox="1"/>
          <p:nvPr/>
        </p:nvSpPr>
        <p:spPr>
          <a:xfrm>
            <a:off x="4718827" y="4401336"/>
            <a:ext cx="1444080" cy="276999"/>
          </a:xfrm>
          <a:prstGeom prst="rect">
            <a:avLst/>
          </a:prstGeom>
          <a:noFill/>
        </p:spPr>
        <p:txBody>
          <a:bodyPr wrap="square" rtlCol="0">
            <a:spAutoFit/>
          </a:bodyPr>
          <a:lstStyle/>
          <a:p>
            <a:r>
              <a:rPr lang="en-IN" sz="1200" dirty="0"/>
              <a:t>K-</a:t>
            </a:r>
            <a:r>
              <a:rPr lang="en-IN" sz="1200" dirty="0" err="1"/>
              <a:t>nn</a:t>
            </a:r>
            <a:r>
              <a:rPr lang="en-IN" sz="1200" dirty="0"/>
              <a:t> classifier</a:t>
            </a:r>
          </a:p>
        </p:txBody>
      </p:sp>
      <p:sp>
        <p:nvSpPr>
          <p:cNvPr id="8" name="TextBox 7">
            <a:extLst>
              <a:ext uri="{FF2B5EF4-FFF2-40B4-BE49-F238E27FC236}">
                <a16:creationId xmlns:a16="http://schemas.microsoft.com/office/drawing/2014/main" id="{97108252-487A-F3E1-6325-BEF488979E7F}"/>
              </a:ext>
            </a:extLst>
          </p:cNvPr>
          <p:cNvSpPr txBox="1"/>
          <p:nvPr/>
        </p:nvSpPr>
        <p:spPr>
          <a:xfrm>
            <a:off x="6499099" y="4401335"/>
            <a:ext cx="1444080" cy="276999"/>
          </a:xfrm>
          <a:prstGeom prst="rect">
            <a:avLst/>
          </a:prstGeom>
          <a:noFill/>
        </p:spPr>
        <p:txBody>
          <a:bodyPr wrap="square" rtlCol="0">
            <a:spAutoFit/>
          </a:bodyPr>
          <a:lstStyle/>
          <a:p>
            <a:r>
              <a:rPr lang="en-IN" sz="1200" dirty="0"/>
              <a:t>Decision Tree</a:t>
            </a:r>
          </a:p>
        </p:txBody>
      </p:sp>
      <p:sp>
        <p:nvSpPr>
          <p:cNvPr id="9" name="TextBox 8">
            <a:extLst>
              <a:ext uri="{FF2B5EF4-FFF2-40B4-BE49-F238E27FC236}">
                <a16:creationId xmlns:a16="http://schemas.microsoft.com/office/drawing/2014/main" id="{A4B3A52D-01D9-DE6A-6EB7-61336F5B53C4}"/>
              </a:ext>
            </a:extLst>
          </p:cNvPr>
          <p:cNvSpPr txBox="1"/>
          <p:nvPr/>
        </p:nvSpPr>
        <p:spPr>
          <a:xfrm rot="16200000">
            <a:off x="-314343" y="3032180"/>
            <a:ext cx="1444080" cy="523220"/>
          </a:xfrm>
          <a:prstGeom prst="rect">
            <a:avLst/>
          </a:prstGeom>
          <a:noFill/>
        </p:spPr>
        <p:txBody>
          <a:bodyPr wrap="square" rtlCol="0">
            <a:spAutoFit/>
          </a:bodyPr>
          <a:lstStyle/>
          <a:p>
            <a:r>
              <a:rPr lang="en-IN" dirty="0"/>
              <a:t>Confusion </a:t>
            </a:r>
          </a:p>
          <a:p>
            <a:r>
              <a:rPr lang="en-IN" dirty="0"/>
              <a:t>Matrices</a:t>
            </a:r>
          </a:p>
        </p:txBody>
      </p:sp>
      <p:sp>
        <p:nvSpPr>
          <p:cNvPr id="10" name="TextBox 9">
            <a:extLst>
              <a:ext uri="{FF2B5EF4-FFF2-40B4-BE49-F238E27FC236}">
                <a16:creationId xmlns:a16="http://schemas.microsoft.com/office/drawing/2014/main" id="{E48D1ED7-BEC1-3E8D-0FF6-BF71AE3D6C48}"/>
              </a:ext>
            </a:extLst>
          </p:cNvPr>
          <p:cNvSpPr txBox="1"/>
          <p:nvPr/>
        </p:nvSpPr>
        <p:spPr>
          <a:xfrm>
            <a:off x="1240970" y="2257555"/>
            <a:ext cx="1259147" cy="338554"/>
          </a:xfrm>
          <a:prstGeom prst="rect">
            <a:avLst/>
          </a:prstGeom>
          <a:noFill/>
        </p:spPr>
        <p:txBody>
          <a:bodyPr wrap="square" rtlCol="0">
            <a:spAutoFit/>
          </a:bodyPr>
          <a:lstStyle/>
          <a:p>
            <a:r>
              <a:rPr lang="en-IN" sz="1200" dirty="0"/>
              <a:t>Density</a:t>
            </a:r>
            <a:r>
              <a:rPr lang="en-IN" sz="1600" dirty="0"/>
              <a:t> </a:t>
            </a:r>
          </a:p>
        </p:txBody>
      </p:sp>
      <p:sp>
        <p:nvSpPr>
          <p:cNvPr id="11" name="TextBox 10">
            <a:extLst>
              <a:ext uri="{FF2B5EF4-FFF2-40B4-BE49-F238E27FC236}">
                <a16:creationId xmlns:a16="http://schemas.microsoft.com/office/drawing/2014/main" id="{A14830B4-5AA5-8D51-3195-8C8189BF1ED3}"/>
              </a:ext>
            </a:extLst>
          </p:cNvPr>
          <p:cNvSpPr txBox="1"/>
          <p:nvPr/>
        </p:nvSpPr>
        <p:spPr>
          <a:xfrm>
            <a:off x="3942426" y="2291787"/>
            <a:ext cx="1259147" cy="276999"/>
          </a:xfrm>
          <a:prstGeom prst="rect">
            <a:avLst/>
          </a:prstGeom>
          <a:noFill/>
        </p:spPr>
        <p:txBody>
          <a:bodyPr wrap="square" rtlCol="0">
            <a:spAutoFit/>
          </a:bodyPr>
          <a:lstStyle/>
          <a:p>
            <a:r>
              <a:rPr lang="en-IN" sz="1200" dirty="0"/>
              <a:t>Volume</a:t>
            </a:r>
            <a:endParaRPr lang="en-IN" sz="1100" dirty="0"/>
          </a:p>
        </p:txBody>
      </p:sp>
      <p:sp>
        <p:nvSpPr>
          <p:cNvPr id="12" name="TextBox 11">
            <a:extLst>
              <a:ext uri="{FF2B5EF4-FFF2-40B4-BE49-F238E27FC236}">
                <a16:creationId xmlns:a16="http://schemas.microsoft.com/office/drawing/2014/main" id="{CBA0540E-2EB1-533A-4441-9C08E8C1FAC7}"/>
              </a:ext>
            </a:extLst>
          </p:cNvPr>
          <p:cNvSpPr txBox="1"/>
          <p:nvPr/>
        </p:nvSpPr>
        <p:spPr>
          <a:xfrm>
            <a:off x="5778979" y="2288332"/>
            <a:ext cx="2061570" cy="276999"/>
          </a:xfrm>
          <a:prstGeom prst="rect">
            <a:avLst/>
          </a:prstGeom>
          <a:noFill/>
        </p:spPr>
        <p:txBody>
          <a:bodyPr wrap="square" rtlCol="0">
            <a:spAutoFit/>
          </a:bodyPr>
          <a:lstStyle/>
          <a:p>
            <a:r>
              <a:rPr lang="en-IN" sz="1200" dirty="0"/>
              <a:t>Formation energy per atom</a:t>
            </a:r>
            <a:endParaRPr lang="en-IN" sz="1100" dirty="0"/>
          </a:p>
        </p:txBody>
      </p:sp>
      <p:sp>
        <p:nvSpPr>
          <p:cNvPr id="13" name="TextBox 12">
            <a:extLst>
              <a:ext uri="{FF2B5EF4-FFF2-40B4-BE49-F238E27FC236}">
                <a16:creationId xmlns:a16="http://schemas.microsoft.com/office/drawing/2014/main" id="{8B6B4E62-18FF-28F7-E744-ECC9F8C60207}"/>
              </a:ext>
            </a:extLst>
          </p:cNvPr>
          <p:cNvSpPr txBox="1"/>
          <p:nvPr/>
        </p:nvSpPr>
        <p:spPr>
          <a:xfrm rot="16200000">
            <a:off x="-404564" y="1203306"/>
            <a:ext cx="1444080" cy="307777"/>
          </a:xfrm>
          <a:prstGeom prst="rect">
            <a:avLst/>
          </a:prstGeom>
          <a:noFill/>
        </p:spPr>
        <p:txBody>
          <a:bodyPr wrap="square" rtlCol="0">
            <a:spAutoFit/>
          </a:bodyPr>
          <a:lstStyle/>
          <a:p>
            <a:r>
              <a:rPr lang="en-IN" dirty="0"/>
              <a:t>Gaussian Plots</a:t>
            </a:r>
          </a:p>
        </p:txBody>
      </p:sp>
    </p:spTree>
    <p:extLst>
      <p:ext uri="{BB962C8B-B14F-4D97-AF65-F5344CB8AC3E}">
        <p14:creationId xmlns:p14="http://schemas.microsoft.com/office/powerpoint/2010/main" val="3081424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Problem statement</a:t>
            </a:r>
            <a:endParaRPr sz="3000" dirty="0"/>
          </a:p>
        </p:txBody>
      </p:sp>
      <p:sp>
        <p:nvSpPr>
          <p:cNvPr id="157" name="Google Shape;157;p20"/>
          <p:cNvSpPr txBox="1">
            <a:spLocks noGrp="1"/>
          </p:cNvSpPr>
          <p:nvPr>
            <p:ph type="body" idx="2"/>
          </p:nvPr>
        </p:nvSpPr>
        <p:spPr>
          <a:xfrm>
            <a:off x="5174225" y="1386242"/>
            <a:ext cx="3374400" cy="28361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rPr>
              <a:t>Differentiate between Conductors and Insulators. </a:t>
            </a:r>
            <a:endParaRPr sz="1600" b="1" dirty="0">
              <a:solidFill>
                <a:schemeClr val="dk1"/>
              </a:solidFill>
            </a:endParaRPr>
          </a:p>
          <a:p>
            <a:pPr marL="0" lvl="0" indent="0" algn="l" rtl="0">
              <a:spcBef>
                <a:spcPts val="1000"/>
              </a:spcBef>
              <a:spcAft>
                <a:spcPts val="0"/>
              </a:spcAft>
              <a:buNone/>
            </a:pPr>
            <a:endParaRPr sz="1600" b="1" dirty="0">
              <a:solidFill>
                <a:schemeClr val="dk1"/>
              </a:solidFill>
            </a:endParaRPr>
          </a:p>
          <a:p>
            <a:pPr marL="0" lvl="0" indent="0" algn="just" rtl="0">
              <a:spcBef>
                <a:spcPts val="1000"/>
              </a:spcBef>
              <a:spcAft>
                <a:spcPts val="0"/>
              </a:spcAft>
              <a:buNone/>
            </a:pPr>
            <a:r>
              <a:rPr lang="en-US" sz="1200" dirty="0"/>
              <a:t>Taking different types of materials present around us. They are often used in electrical applications. But which one to choose?</a:t>
            </a:r>
          </a:p>
          <a:p>
            <a:pPr marL="0" lvl="0" indent="0" algn="just" rtl="0">
              <a:spcBef>
                <a:spcPts val="1000"/>
              </a:spcBef>
              <a:spcAft>
                <a:spcPts val="0"/>
              </a:spcAft>
              <a:buNone/>
            </a:pPr>
            <a:r>
              <a:rPr lang="en-US" sz="1200" dirty="0"/>
              <a:t>Conductors and Insulators are a very broad classification in material sciences. To differentiate between them is what we will be walking you through. </a:t>
            </a:r>
          </a:p>
          <a:p>
            <a:pPr marL="171450" lvl="0" indent="-171450" algn="l" rtl="0">
              <a:spcBef>
                <a:spcPts val="1000"/>
              </a:spcBef>
              <a:spcAft>
                <a:spcPts val="0"/>
              </a:spcAft>
              <a:buFont typeface="Arial" panose="020B0604020202020204" pitchFamily="34" charset="0"/>
              <a:buChar char="•"/>
            </a:pPr>
            <a:endParaRPr sz="1200" dirty="0"/>
          </a:p>
          <a:p>
            <a:pPr marL="0" lvl="0" indent="0" algn="l" rtl="0">
              <a:lnSpc>
                <a:spcPct val="115000"/>
              </a:lnSpc>
              <a:spcBef>
                <a:spcPts val="1600"/>
              </a:spcBef>
              <a:spcAft>
                <a:spcPts val="16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txBox="1">
            <a:spLocks noGrp="1"/>
          </p:cNvSpPr>
          <p:nvPr>
            <p:ph type="title"/>
          </p:nvPr>
        </p:nvSpPr>
        <p:spPr>
          <a:xfrm>
            <a:off x="5221317" y="1013808"/>
            <a:ext cx="3300900" cy="7271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Database</a:t>
            </a:r>
            <a:endParaRPr sz="3000" dirty="0"/>
          </a:p>
        </p:txBody>
      </p:sp>
      <p:sp>
        <p:nvSpPr>
          <p:cNvPr id="187" name="Google Shape;187;p24"/>
          <p:cNvSpPr txBox="1">
            <a:spLocks noGrp="1"/>
          </p:cNvSpPr>
          <p:nvPr>
            <p:ph type="subTitle" idx="1"/>
          </p:nvPr>
        </p:nvSpPr>
        <p:spPr>
          <a:xfrm>
            <a:off x="5221317" y="1889793"/>
            <a:ext cx="3300900" cy="2729751"/>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US" sz="1300" dirty="0"/>
              <a:t>Importing all the data from </a:t>
            </a:r>
          </a:p>
          <a:p>
            <a:pPr marL="0" lvl="0" indent="0" algn="ctr" rtl="0">
              <a:lnSpc>
                <a:spcPct val="115000"/>
              </a:lnSpc>
              <a:spcBef>
                <a:spcPts val="0"/>
              </a:spcBef>
              <a:spcAft>
                <a:spcPts val="1000"/>
              </a:spcAft>
              <a:buNone/>
            </a:pPr>
            <a:r>
              <a:rPr lang="en-US" b="1" dirty="0">
                <a:latin typeface="Agency FB" panose="020B0503020202020204" pitchFamily="34" charset="0"/>
              </a:rPr>
              <a:t>Materials project </a:t>
            </a:r>
            <a:r>
              <a:rPr lang="en-US" b="1" dirty="0">
                <a:latin typeface="Agency FB" panose="020B0503020202020204" pitchFamily="34" charset="0"/>
                <a:hlinkClick r:id="rId3"/>
              </a:rPr>
              <a:t>https://materialsproject.org/</a:t>
            </a:r>
            <a:endParaRPr lang="en-US" sz="1300" dirty="0">
              <a:latin typeface="Lato" panose="020F0502020204030203" pitchFamily="34" charset="0"/>
              <a:ea typeface="Lato" panose="020F0502020204030203" pitchFamily="34" charset="0"/>
              <a:cs typeface="Lato" panose="020F0502020204030203" pitchFamily="34" charset="0"/>
            </a:endParaRPr>
          </a:p>
          <a:p>
            <a:pPr marL="0" lvl="0" indent="0" rtl="0">
              <a:lnSpc>
                <a:spcPct val="115000"/>
              </a:lnSpc>
              <a:spcBef>
                <a:spcPts val="0"/>
              </a:spcBef>
              <a:spcAft>
                <a:spcPts val="1000"/>
              </a:spcAft>
              <a:buNone/>
            </a:pPr>
            <a:r>
              <a:rPr lang="en-US" sz="1300" dirty="0">
                <a:latin typeface="Lato" panose="020F0502020204030203" pitchFamily="34" charset="0"/>
                <a:ea typeface="Lato" panose="020F0502020204030203" pitchFamily="34" charset="0"/>
                <a:cs typeface="Lato" panose="020F0502020204030203" pitchFamily="34" charset="0"/>
              </a:rPr>
              <a:t>Used tool</a:t>
            </a:r>
          </a:p>
          <a:p>
            <a:pPr marL="0" lvl="0" indent="0" algn="ctr" rtl="0">
              <a:lnSpc>
                <a:spcPct val="115000"/>
              </a:lnSpc>
              <a:spcBef>
                <a:spcPts val="0"/>
              </a:spcBef>
              <a:spcAft>
                <a:spcPts val="1000"/>
              </a:spcAft>
              <a:buNone/>
            </a:pPr>
            <a:r>
              <a:rPr lang="en-US" b="1" dirty="0">
                <a:latin typeface="Agency FB" panose="020B0503020202020204" pitchFamily="34" charset="0"/>
              </a:rPr>
              <a:t> MPRester</a:t>
            </a:r>
          </a:p>
          <a:p>
            <a:pPr marL="0" lvl="0" indent="0" rtl="0">
              <a:lnSpc>
                <a:spcPct val="115000"/>
              </a:lnSpc>
              <a:spcBef>
                <a:spcPts val="0"/>
              </a:spcBef>
              <a:spcAft>
                <a:spcPts val="1000"/>
              </a:spcAft>
              <a:buNone/>
            </a:pPr>
            <a:r>
              <a:rPr lang="en-US" sz="1300" dirty="0">
                <a:latin typeface="Lato" panose="020F0502020204030203" pitchFamily="34" charset="0"/>
                <a:ea typeface="Lato" panose="020F0502020204030203" pitchFamily="34" charset="0"/>
                <a:cs typeface="Lato" panose="020F0502020204030203" pitchFamily="34" charset="0"/>
              </a:rPr>
              <a:t>This helped to fetch the relevant data by providing APIs.</a:t>
            </a:r>
          </a:p>
          <a:p>
            <a:pPr marL="0" lvl="0" indent="0" rtl="0">
              <a:lnSpc>
                <a:spcPct val="115000"/>
              </a:lnSpc>
              <a:spcBef>
                <a:spcPts val="0"/>
              </a:spcBef>
              <a:spcAft>
                <a:spcPts val="1000"/>
              </a:spcAft>
              <a:buNone/>
            </a:pPr>
            <a:endParaRPr b="1" dirty="0">
              <a:latin typeface="Agency FB" panose="020B0503020202020204" pitchFamily="34" charset="0"/>
            </a:endParaRPr>
          </a:p>
        </p:txBody>
      </p:sp>
      <p:pic>
        <p:nvPicPr>
          <p:cNvPr id="7" name="Picture 6">
            <a:extLst>
              <a:ext uri="{FF2B5EF4-FFF2-40B4-BE49-F238E27FC236}">
                <a16:creationId xmlns:a16="http://schemas.microsoft.com/office/drawing/2014/main" id="{4784910C-BF27-59C0-1CC1-9845F46AEF3E}"/>
              </a:ext>
            </a:extLst>
          </p:cNvPr>
          <p:cNvPicPr>
            <a:picLocks noChangeAspect="1"/>
          </p:cNvPicPr>
          <p:nvPr/>
        </p:nvPicPr>
        <p:blipFill>
          <a:blip r:embed="rId4">
            <a:alphaModFix amt="85000"/>
          </a:blip>
          <a:stretch>
            <a:fillRect/>
          </a:stretch>
        </p:blipFill>
        <p:spPr>
          <a:xfrm>
            <a:off x="1076046" y="1451320"/>
            <a:ext cx="2487426" cy="22408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dirty="0">
                <a:solidFill>
                  <a:schemeClr val="lt1"/>
                </a:solidFill>
              </a:rPr>
              <a:t>1</a:t>
            </a:r>
            <a:endParaRPr sz="700" b="1" dirty="0">
              <a:solidFill>
                <a:schemeClr val="lt1"/>
              </a:solidFill>
            </a:endParaRPr>
          </a:p>
        </p:txBody>
      </p:sp>
      <p:sp>
        <p:nvSpPr>
          <p:cNvPr id="169" name="Google Shape;169;p22"/>
          <p:cNvSpPr txBox="1">
            <a:spLocks noGrp="1"/>
          </p:cNvSpPr>
          <p:nvPr>
            <p:ph type="title"/>
          </p:nvPr>
        </p:nvSpPr>
        <p:spPr>
          <a:xfrm>
            <a:off x="730000" y="1318650"/>
            <a:ext cx="33009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a:t>
            </a:r>
            <a:r>
              <a:rPr lang="en" dirty="0"/>
              <a:t>reprocessing </a:t>
            </a:r>
            <a:br>
              <a:rPr lang="en" sz="3000" dirty="0"/>
            </a:br>
            <a:endParaRPr sz="3000" b="0" dirty="0"/>
          </a:p>
        </p:txBody>
      </p:sp>
      <p:sp>
        <p:nvSpPr>
          <p:cNvPr id="170" name="Google Shape;170;p22"/>
          <p:cNvSpPr txBox="1">
            <a:spLocks noGrp="1"/>
          </p:cNvSpPr>
          <p:nvPr>
            <p:ph type="subTitle" idx="1"/>
          </p:nvPr>
        </p:nvSpPr>
        <p:spPr>
          <a:xfrm>
            <a:off x="5247725" y="1318648"/>
            <a:ext cx="3300900" cy="2365845"/>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1000"/>
              </a:spcAft>
              <a:buNone/>
            </a:pPr>
            <a:r>
              <a:rPr lang="en-IN" sz="1300" dirty="0"/>
              <a:t>D</a:t>
            </a:r>
            <a:r>
              <a:rPr lang="en" sz="1300" dirty="0"/>
              <a:t>ata was already cleaned.</a:t>
            </a:r>
          </a:p>
          <a:p>
            <a:pPr marL="0" lvl="0" indent="0" algn="l" rtl="0">
              <a:lnSpc>
                <a:spcPct val="115000"/>
              </a:lnSpc>
              <a:spcBef>
                <a:spcPts val="1000"/>
              </a:spcBef>
              <a:spcAft>
                <a:spcPts val="1000"/>
              </a:spcAft>
              <a:buNone/>
            </a:pPr>
            <a:r>
              <a:rPr lang="en-IN" sz="1300" dirty="0"/>
              <a:t>N</a:t>
            </a:r>
            <a:r>
              <a:rPr lang="en" sz="1300" dirty="0"/>
              <a:t>o need for rescaling or standardizing. </a:t>
            </a:r>
          </a:p>
          <a:p>
            <a:pPr marL="0" lvl="0" indent="0" algn="l" rtl="0">
              <a:lnSpc>
                <a:spcPct val="115000"/>
              </a:lnSpc>
              <a:spcBef>
                <a:spcPts val="1000"/>
              </a:spcBef>
              <a:spcAft>
                <a:spcPts val="1000"/>
              </a:spcAft>
              <a:buNone/>
            </a:pPr>
            <a:r>
              <a:rPr lang="en-US" sz="1300" dirty="0"/>
              <a:t>Need </a:t>
            </a:r>
            <a:r>
              <a:rPr lang="en" sz="1300" dirty="0"/>
              <a:t>to rescale the probability as it was tending to zero, we took the log of them.</a:t>
            </a:r>
          </a:p>
          <a:p>
            <a:pPr marL="0" lvl="0" indent="0" algn="l" rtl="0">
              <a:lnSpc>
                <a:spcPct val="115000"/>
              </a:lnSpc>
              <a:spcBef>
                <a:spcPts val="1000"/>
              </a:spcBef>
              <a:spcAft>
                <a:spcPts val="1000"/>
              </a:spcAft>
              <a:buNone/>
            </a:pPr>
            <a:r>
              <a:rPr lang="en-IN" sz="1300" dirty="0"/>
              <a:t>Also, to render the graphs we rescale them.</a:t>
            </a:r>
            <a:endParaRPr lang="en" sz="1300" dirty="0"/>
          </a:p>
          <a:p>
            <a:pPr marL="0" lvl="0" indent="0" algn="l" rtl="0">
              <a:lnSpc>
                <a:spcPct val="115000"/>
              </a:lnSpc>
              <a:spcBef>
                <a:spcPts val="0"/>
              </a:spcBef>
              <a:spcAft>
                <a:spcPts val="1000"/>
              </a:spcAft>
              <a:buNone/>
            </a:pP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1"/>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8064B5C-A652-F9C6-2E10-96BEBDBE043D}"/>
              </a:ext>
            </a:extLst>
          </p:cNvPr>
          <p:cNvPicPr>
            <a:picLocks noChangeAspect="1"/>
          </p:cNvPicPr>
          <p:nvPr/>
        </p:nvPicPr>
        <p:blipFill>
          <a:blip r:embed="rId3"/>
          <a:stretch>
            <a:fillRect/>
          </a:stretch>
        </p:blipFill>
        <p:spPr>
          <a:xfrm>
            <a:off x="2507623" y="0"/>
            <a:ext cx="4232831"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44"/>
        <p:cNvGrpSpPr/>
        <p:nvPr/>
      </p:nvGrpSpPr>
      <p:grpSpPr>
        <a:xfrm>
          <a:off x="0" y="0"/>
          <a:ext cx="0" cy="0"/>
          <a:chOff x="0" y="0"/>
          <a:chExt cx="0" cy="0"/>
        </a:xfrm>
      </p:grpSpPr>
      <p:sp>
        <p:nvSpPr>
          <p:cNvPr id="245" name="Google Shape;245;p32"/>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Discussion</a:t>
            </a:r>
            <a:endParaRPr b="0" dirty="0"/>
          </a:p>
        </p:txBody>
      </p:sp>
      <p:sp>
        <p:nvSpPr>
          <p:cNvPr id="246" name="Google Shape;246;p32"/>
          <p:cNvSpPr txBox="1">
            <a:spLocks noGrp="1"/>
          </p:cNvSpPr>
          <p:nvPr>
            <p:ph type="title"/>
          </p:nvPr>
        </p:nvSpPr>
        <p:spPr>
          <a:xfrm>
            <a:off x="729450" y="1745716"/>
            <a:ext cx="7021200" cy="19257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600" b="0" dirty="0">
                <a:latin typeface="Lato"/>
                <a:ea typeface="Lato"/>
                <a:cs typeface="Lato"/>
                <a:sym typeface="Lato"/>
              </a:rPr>
              <a:t>W</a:t>
            </a:r>
            <a:r>
              <a:rPr lang="en" sz="1600" b="0" dirty="0">
                <a:latin typeface="Lato"/>
                <a:ea typeface="Lato"/>
                <a:cs typeface="Lato"/>
                <a:sym typeface="Lato"/>
              </a:rPr>
              <a:t>e can predict on the basis of the probability that if one property of a material falls in a certain region it is a conductor or insulator. </a:t>
            </a:r>
            <a:br>
              <a:rPr lang="en" sz="1600" b="0" dirty="0">
                <a:latin typeface="Lato"/>
                <a:ea typeface="Lato"/>
                <a:cs typeface="Lato"/>
                <a:sym typeface="Lato"/>
              </a:rPr>
            </a:br>
            <a:br>
              <a:rPr lang="en" sz="1600" b="0" dirty="0">
                <a:latin typeface="Lato"/>
                <a:ea typeface="Lato"/>
                <a:cs typeface="Lato"/>
                <a:sym typeface="Lato"/>
              </a:rPr>
            </a:br>
            <a:r>
              <a:rPr lang="en-IN" sz="1600" b="0" dirty="0">
                <a:latin typeface="Lato"/>
                <a:ea typeface="Lato"/>
                <a:cs typeface="Lato"/>
                <a:sym typeface="Lato"/>
              </a:rPr>
              <a:t>D</a:t>
            </a:r>
            <a:r>
              <a:rPr lang="en" sz="1600" b="0" dirty="0">
                <a:latin typeface="Lato"/>
                <a:ea typeface="Lato"/>
                <a:cs typeface="Lato"/>
                <a:sym typeface="Lato"/>
              </a:rPr>
              <a:t>ifferent plots are shown and more can be drawn.</a:t>
            </a:r>
            <a:endParaRPr sz="1600" b="0" dirty="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60000"/>
            <a:lumOff val="40000"/>
            <a:alpha val="50000"/>
          </a:schemeClr>
        </a:solidFill>
        <a:effectLst/>
      </p:bgPr>
    </p:bg>
    <p:spTree>
      <p:nvGrpSpPr>
        <p:cNvPr id="1" name="Shape 150"/>
        <p:cNvGrpSpPr/>
        <p:nvPr/>
      </p:nvGrpSpPr>
      <p:grpSpPr>
        <a:xfrm>
          <a:off x="0" y="0"/>
          <a:ext cx="0" cy="0"/>
          <a:chOff x="0" y="0"/>
          <a:chExt cx="0" cy="0"/>
        </a:xfrm>
      </p:grpSpPr>
      <p:pic>
        <p:nvPicPr>
          <p:cNvPr id="6" name="Picture 5">
            <a:extLst>
              <a:ext uri="{FF2B5EF4-FFF2-40B4-BE49-F238E27FC236}">
                <a16:creationId xmlns:a16="http://schemas.microsoft.com/office/drawing/2014/main" id="{1C9DE1C2-444F-18AC-2782-CFDFDAD1D13C}"/>
              </a:ext>
            </a:extLst>
          </p:cNvPr>
          <p:cNvPicPr>
            <a:picLocks noChangeAspect="1"/>
          </p:cNvPicPr>
          <p:nvPr/>
        </p:nvPicPr>
        <p:blipFill>
          <a:blip r:embed="rId3"/>
          <a:stretch>
            <a:fillRect/>
          </a:stretch>
        </p:blipFill>
        <p:spPr>
          <a:xfrm>
            <a:off x="223697" y="229530"/>
            <a:ext cx="2605086" cy="1436781"/>
          </a:xfrm>
          <a:prstGeom prst="rect">
            <a:avLst/>
          </a:prstGeom>
        </p:spPr>
      </p:pic>
      <p:pic>
        <p:nvPicPr>
          <p:cNvPr id="9" name="Picture 8">
            <a:extLst>
              <a:ext uri="{FF2B5EF4-FFF2-40B4-BE49-F238E27FC236}">
                <a16:creationId xmlns:a16="http://schemas.microsoft.com/office/drawing/2014/main" id="{EBC2F69C-D1A1-771D-24D1-4F48C20C56BB}"/>
              </a:ext>
            </a:extLst>
          </p:cNvPr>
          <p:cNvPicPr>
            <a:picLocks noChangeAspect="1"/>
          </p:cNvPicPr>
          <p:nvPr/>
        </p:nvPicPr>
        <p:blipFill>
          <a:blip r:embed="rId4"/>
          <a:stretch>
            <a:fillRect/>
          </a:stretch>
        </p:blipFill>
        <p:spPr>
          <a:xfrm>
            <a:off x="3082075" y="229530"/>
            <a:ext cx="2967878" cy="1436781"/>
          </a:xfrm>
          <a:prstGeom prst="rect">
            <a:avLst/>
          </a:prstGeom>
        </p:spPr>
      </p:pic>
      <p:pic>
        <p:nvPicPr>
          <p:cNvPr id="17" name="Picture 16">
            <a:extLst>
              <a:ext uri="{FF2B5EF4-FFF2-40B4-BE49-F238E27FC236}">
                <a16:creationId xmlns:a16="http://schemas.microsoft.com/office/drawing/2014/main" id="{4A3B4B28-7F1E-F921-5EB4-93C8AE59FE58}"/>
              </a:ext>
            </a:extLst>
          </p:cNvPr>
          <p:cNvPicPr>
            <a:picLocks noChangeAspect="1"/>
          </p:cNvPicPr>
          <p:nvPr/>
        </p:nvPicPr>
        <p:blipFill>
          <a:blip r:embed="rId5"/>
          <a:stretch>
            <a:fillRect/>
          </a:stretch>
        </p:blipFill>
        <p:spPr>
          <a:xfrm>
            <a:off x="3082075" y="1811710"/>
            <a:ext cx="2967878" cy="1428787"/>
          </a:xfrm>
          <a:prstGeom prst="rect">
            <a:avLst/>
          </a:prstGeom>
        </p:spPr>
      </p:pic>
      <p:pic>
        <p:nvPicPr>
          <p:cNvPr id="19" name="Picture 18">
            <a:extLst>
              <a:ext uri="{FF2B5EF4-FFF2-40B4-BE49-F238E27FC236}">
                <a16:creationId xmlns:a16="http://schemas.microsoft.com/office/drawing/2014/main" id="{A1835555-0829-C565-02F1-F31F5547B8ED}"/>
              </a:ext>
            </a:extLst>
          </p:cNvPr>
          <p:cNvPicPr>
            <a:picLocks noChangeAspect="1"/>
          </p:cNvPicPr>
          <p:nvPr/>
        </p:nvPicPr>
        <p:blipFill>
          <a:blip r:embed="rId6"/>
          <a:stretch>
            <a:fillRect/>
          </a:stretch>
        </p:blipFill>
        <p:spPr>
          <a:xfrm>
            <a:off x="223698" y="1811710"/>
            <a:ext cx="2605086" cy="1436781"/>
          </a:xfrm>
          <a:prstGeom prst="rect">
            <a:avLst/>
          </a:prstGeom>
        </p:spPr>
      </p:pic>
      <p:pic>
        <p:nvPicPr>
          <p:cNvPr id="21" name="Picture 20">
            <a:extLst>
              <a:ext uri="{FF2B5EF4-FFF2-40B4-BE49-F238E27FC236}">
                <a16:creationId xmlns:a16="http://schemas.microsoft.com/office/drawing/2014/main" id="{DD62DF77-6194-FAFC-64E1-595C8005A5E9}"/>
              </a:ext>
            </a:extLst>
          </p:cNvPr>
          <p:cNvPicPr>
            <a:picLocks noChangeAspect="1"/>
          </p:cNvPicPr>
          <p:nvPr/>
        </p:nvPicPr>
        <p:blipFill>
          <a:blip r:embed="rId7"/>
          <a:stretch>
            <a:fillRect/>
          </a:stretch>
        </p:blipFill>
        <p:spPr>
          <a:xfrm>
            <a:off x="223698" y="3393890"/>
            <a:ext cx="2605086" cy="1436780"/>
          </a:xfrm>
          <a:prstGeom prst="rect">
            <a:avLst/>
          </a:prstGeom>
        </p:spPr>
      </p:pic>
      <p:pic>
        <p:nvPicPr>
          <p:cNvPr id="23" name="Picture 22">
            <a:extLst>
              <a:ext uri="{FF2B5EF4-FFF2-40B4-BE49-F238E27FC236}">
                <a16:creationId xmlns:a16="http://schemas.microsoft.com/office/drawing/2014/main" id="{22461A72-C43E-0C62-9A6F-69DA63E98167}"/>
              </a:ext>
            </a:extLst>
          </p:cNvPr>
          <p:cNvPicPr>
            <a:picLocks noChangeAspect="1"/>
          </p:cNvPicPr>
          <p:nvPr/>
        </p:nvPicPr>
        <p:blipFill>
          <a:blip r:embed="rId8"/>
          <a:stretch>
            <a:fillRect/>
          </a:stretch>
        </p:blipFill>
        <p:spPr>
          <a:xfrm>
            <a:off x="3082075" y="3393890"/>
            <a:ext cx="2967878" cy="1436780"/>
          </a:xfrm>
          <a:prstGeom prst="rect">
            <a:avLst/>
          </a:prstGeom>
        </p:spPr>
      </p:pic>
      <p:sp>
        <p:nvSpPr>
          <p:cNvPr id="24" name="Google Shape;203;p26">
            <a:extLst>
              <a:ext uri="{FF2B5EF4-FFF2-40B4-BE49-F238E27FC236}">
                <a16:creationId xmlns:a16="http://schemas.microsoft.com/office/drawing/2014/main" id="{49783B2E-FDC0-5AD5-6E79-8FCE9227EEAE}"/>
              </a:ext>
            </a:extLst>
          </p:cNvPr>
          <p:cNvSpPr txBox="1">
            <a:spLocks noGrp="1"/>
          </p:cNvSpPr>
          <p:nvPr>
            <p:ph type="title"/>
          </p:nvPr>
        </p:nvSpPr>
        <p:spPr>
          <a:xfrm>
            <a:off x="6367182" y="1210857"/>
            <a:ext cx="2438652" cy="738152"/>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2">
                    <a:lumMod val="75000"/>
                  </a:schemeClr>
                </a:solidFill>
              </a:rPr>
              <a:t>Odd</a:t>
            </a:r>
          </a:p>
        </p:txBody>
      </p:sp>
      <p:sp>
        <p:nvSpPr>
          <p:cNvPr id="2" name="Google Shape;203;p26">
            <a:extLst>
              <a:ext uri="{FF2B5EF4-FFF2-40B4-BE49-F238E27FC236}">
                <a16:creationId xmlns:a16="http://schemas.microsoft.com/office/drawing/2014/main" id="{9F34F971-2013-B0D3-284E-59563FCA1648}"/>
              </a:ext>
            </a:extLst>
          </p:cNvPr>
          <p:cNvSpPr txBox="1">
            <a:spLocks/>
          </p:cNvSpPr>
          <p:nvPr/>
        </p:nvSpPr>
        <p:spPr>
          <a:xfrm>
            <a:off x="6481650" y="2089398"/>
            <a:ext cx="2438652" cy="1561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9pPr>
          </a:lstStyle>
          <a:p>
            <a:r>
              <a:rPr lang="en-US" sz="120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Note</a:t>
            </a:r>
            <a:r>
              <a:rPr lang="en-US" sz="1200" b="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 Taken the log of the probability as the values were too close to zero.</a:t>
            </a:r>
          </a:p>
        </p:txBody>
      </p:sp>
    </p:spTree>
    <p:extLst>
      <p:ext uri="{BB962C8B-B14F-4D97-AF65-F5344CB8AC3E}">
        <p14:creationId xmlns:p14="http://schemas.microsoft.com/office/powerpoint/2010/main" val="1685680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50"/>
        <p:cNvGrpSpPr/>
        <p:nvPr/>
      </p:nvGrpSpPr>
      <p:grpSpPr>
        <a:xfrm>
          <a:off x="0" y="0"/>
          <a:ext cx="0" cy="0"/>
          <a:chOff x="0" y="0"/>
          <a:chExt cx="0" cy="0"/>
        </a:xfrm>
      </p:grpSpPr>
      <p:sp>
        <p:nvSpPr>
          <p:cNvPr id="8" name="Google Shape;203;p26">
            <a:extLst>
              <a:ext uri="{FF2B5EF4-FFF2-40B4-BE49-F238E27FC236}">
                <a16:creationId xmlns:a16="http://schemas.microsoft.com/office/drawing/2014/main" id="{EA51397E-196C-BC34-561D-C1663A7D82C6}"/>
              </a:ext>
            </a:extLst>
          </p:cNvPr>
          <p:cNvSpPr txBox="1">
            <a:spLocks noGrp="1"/>
          </p:cNvSpPr>
          <p:nvPr>
            <p:ph type="title"/>
          </p:nvPr>
        </p:nvSpPr>
        <p:spPr>
          <a:xfrm>
            <a:off x="4842164" y="377139"/>
            <a:ext cx="3809029" cy="7381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Material vs ***</a:t>
            </a:r>
            <a:endParaRPr dirty="0"/>
          </a:p>
        </p:txBody>
      </p:sp>
      <p:pic>
        <p:nvPicPr>
          <p:cNvPr id="10" name="Picture 9">
            <a:extLst>
              <a:ext uri="{FF2B5EF4-FFF2-40B4-BE49-F238E27FC236}">
                <a16:creationId xmlns:a16="http://schemas.microsoft.com/office/drawing/2014/main" id="{E51F1182-6FA9-64EB-1D3A-30FBB5D2CAF0}"/>
              </a:ext>
            </a:extLst>
          </p:cNvPr>
          <p:cNvPicPr>
            <a:picLocks noChangeAspect="1"/>
          </p:cNvPicPr>
          <p:nvPr/>
        </p:nvPicPr>
        <p:blipFill>
          <a:blip r:embed="rId3"/>
          <a:stretch>
            <a:fillRect/>
          </a:stretch>
        </p:blipFill>
        <p:spPr>
          <a:xfrm>
            <a:off x="492806" y="289733"/>
            <a:ext cx="4079194" cy="1971206"/>
          </a:xfrm>
          <a:prstGeom prst="rect">
            <a:avLst/>
          </a:prstGeom>
        </p:spPr>
      </p:pic>
      <p:sp>
        <p:nvSpPr>
          <p:cNvPr id="11" name="Google Shape;203;p26">
            <a:extLst>
              <a:ext uri="{FF2B5EF4-FFF2-40B4-BE49-F238E27FC236}">
                <a16:creationId xmlns:a16="http://schemas.microsoft.com/office/drawing/2014/main" id="{0BE632CD-E833-5955-892C-D0A69B2F849E}"/>
              </a:ext>
            </a:extLst>
          </p:cNvPr>
          <p:cNvSpPr txBox="1">
            <a:spLocks/>
          </p:cNvSpPr>
          <p:nvPr/>
        </p:nvSpPr>
        <p:spPr>
          <a:xfrm>
            <a:off x="4842163" y="1617154"/>
            <a:ext cx="3809029" cy="7935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9pPr>
          </a:lstStyle>
          <a:p>
            <a:pPr algn="ctr"/>
            <a:r>
              <a:rPr lang="en-US" sz="1600" dirty="0">
                <a:solidFill>
                  <a:srgbClr val="FFC000"/>
                </a:solidFill>
              </a:rPr>
              <a:t>0 for insulators</a:t>
            </a:r>
          </a:p>
          <a:p>
            <a:pPr algn="ctr"/>
            <a:r>
              <a:rPr lang="en-US" sz="1600" dirty="0">
                <a:solidFill>
                  <a:srgbClr val="FFC000"/>
                </a:solidFill>
              </a:rPr>
              <a:t>1 for conductors </a:t>
            </a:r>
          </a:p>
        </p:txBody>
      </p:sp>
      <p:pic>
        <p:nvPicPr>
          <p:cNvPr id="13" name="Picture 12">
            <a:extLst>
              <a:ext uri="{FF2B5EF4-FFF2-40B4-BE49-F238E27FC236}">
                <a16:creationId xmlns:a16="http://schemas.microsoft.com/office/drawing/2014/main" id="{3967F9A8-2694-2A96-54CA-EBB16ADA0243}"/>
              </a:ext>
            </a:extLst>
          </p:cNvPr>
          <p:cNvPicPr>
            <a:picLocks noChangeAspect="1"/>
          </p:cNvPicPr>
          <p:nvPr/>
        </p:nvPicPr>
        <p:blipFill>
          <a:blip r:embed="rId4"/>
          <a:stretch>
            <a:fillRect/>
          </a:stretch>
        </p:blipFill>
        <p:spPr>
          <a:xfrm>
            <a:off x="492807" y="2571750"/>
            <a:ext cx="4079194" cy="1981746"/>
          </a:xfrm>
          <a:prstGeom prst="rect">
            <a:avLst/>
          </a:prstGeom>
        </p:spPr>
      </p:pic>
      <p:pic>
        <p:nvPicPr>
          <p:cNvPr id="15" name="Picture 14">
            <a:extLst>
              <a:ext uri="{FF2B5EF4-FFF2-40B4-BE49-F238E27FC236}">
                <a16:creationId xmlns:a16="http://schemas.microsoft.com/office/drawing/2014/main" id="{CF9CB3FE-5C3D-27AC-EF2A-62CEB56DBC0E}"/>
              </a:ext>
            </a:extLst>
          </p:cNvPr>
          <p:cNvPicPr>
            <a:picLocks noChangeAspect="1"/>
          </p:cNvPicPr>
          <p:nvPr/>
        </p:nvPicPr>
        <p:blipFill>
          <a:blip r:embed="rId5"/>
          <a:stretch>
            <a:fillRect/>
          </a:stretch>
        </p:blipFill>
        <p:spPr>
          <a:xfrm>
            <a:off x="4842163" y="2571750"/>
            <a:ext cx="4079194" cy="197120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730000" y="1318650"/>
            <a:ext cx="3300900" cy="15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a:t>
            </a:r>
            <a:endParaRPr sz="3000" dirty="0"/>
          </a:p>
        </p:txBody>
      </p:sp>
      <p:sp>
        <p:nvSpPr>
          <p:cNvPr id="211" name="Google Shape;211;p27"/>
          <p:cNvSpPr txBox="1">
            <a:spLocks noGrp="1"/>
          </p:cNvSpPr>
          <p:nvPr>
            <p:ph type="subTitle" idx="1"/>
          </p:nvPr>
        </p:nvSpPr>
        <p:spPr>
          <a:xfrm>
            <a:off x="5052590" y="760178"/>
            <a:ext cx="3625942" cy="3623144"/>
          </a:xfrm>
          <a:prstGeom prst="rect">
            <a:avLst/>
          </a:prstGeom>
        </p:spPr>
        <p:txBody>
          <a:bodyPr spcFirstLastPara="1" wrap="square" lIns="91425" tIns="91425" rIns="91425" bIns="91425" anchor="t" anchorCtr="0">
            <a:noAutofit/>
          </a:bodyPr>
          <a:lstStyle/>
          <a:p>
            <a:pPr marL="0" lvl="0" indent="0" algn="l" rtl="0">
              <a:lnSpc>
                <a:spcPct val="115000"/>
              </a:lnSpc>
              <a:spcBef>
                <a:spcPts val="1600"/>
              </a:spcBef>
              <a:spcAft>
                <a:spcPts val="1000"/>
              </a:spcAft>
              <a:buNone/>
            </a:pPr>
            <a:r>
              <a:rPr lang="en-US" sz="1300" dirty="0"/>
              <a:t>We made a </a:t>
            </a:r>
            <a:r>
              <a:rPr lang="en-US" sz="1300" b="1" dirty="0"/>
              <a:t>correlation matrix. </a:t>
            </a:r>
            <a:r>
              <a:rPr lang="en-US" sz="1300" dirty="0"/>
              <a:t>Showing the dependence on one factor over the other.</a:t>
            </a:r>
          </a:p>
          <a:p>
            <a:pPr marL="0" lvl="0" indent="0" algn="l" rtl="0">
              <a:spcAft>
                <a:spcPts val="500"/>
              </a:spcAft>
            </a:pPr>
            <a:endParaRPr lang="en-US" sz="1300" dirty="0"/>
          </a:p>
          <a:p>
            <a:pPr marL="285750" lvl="0" indent="-285750" algn="l" rtl="0">
              <a:spcAft>
                <a:spcPts val="500"/>
              </a:spcAft>
              <a:buFont typeface="Arial" panose="020B0604020202020204" pitchFamily="34" charset="0"/>
              <a:buChar char="•"/>
            </a:pPr>
            <a:r>
              <a:rPr lang="en-US" sz="1300" dirty="0"/>
              <a:t>GaussaianNB (from naïve_bayes, sklearn)</a:t>
            </a:r>
          </a:p>
          <a:p>
            <a:pPr marL="285750" lvl="0" indent="-285750" algn="l" rtl="0">
              <a:spcAft>
                <a:spcPts val="500"/>
              </a:spcAft>
              <a:buFont typeface="Arial" panose="020B0604020202020204" pitchFamily="34" charset="0"/>
              <a:buChar char="•"/>
            </a:pPr>
            <a:r>
              <a:rPr lang="en-US" sz="1300" dirty="0"/>
              <a:t>Logistic regression</a:t>
            </a:r>
          </a:p>
          <a:p>
            <a:pPr marL="285750" lvl="0" indent="-285750" algn="l" rtl="0">
              <a:spcAft>
                <a:spcPts val="500"/>
              </a:spcAft>
              <a:buFont typeface="Arial" panose="020B0604020202020204" pitchFamily="34" charset="0"/>
              <a:buChar char="•"/>
            </a:pPr>
            <a:r>
              <a:rPr lang="en-US" sz="1300" dirty="0"/>
              <a:t>K-nn classifier</a:t>
            </a:r>
          </a:p>
          <a:p>
            <a:pPr marL="285750" lvl="0" indent="-285750" algn="l" rtl="0">
              <a:spcAft>
                <a:spcPts val="500"/>
              </a:spcAft>
              <a:buFont typeface="Arial" panose="020B0604020202020204" pitchFamily="34" charset="0"/>
              <a:buChar char="•"/>
            </a:pPr>
            <a:r>
              <a:rPr lang="en-US" sz="1300" dirty="0"/>
              <a:t>Decision tree classifier</a:t>
            </a:r>
          </a:p>
          <a:p>
            <a:pPr marL="0" lvl="0" indent="0" algn="l" rtl="0">
              <a:spcAft>
                <a:spcPts val="500"/>
              </a:spcAft>
            </a:pPr>
            <a:endParaRPr lang="en-US" sz="1300" dirty="0"/>
          </a:p>
          <a:p>
            <a:pPr marL="0" lvl="0" indent="0" algn="l" rtl="0">
              <a:spcAft>
                <a:spcPts val="500"/>
              </a:spcAft>
            </a:pPr>
            <a:r>
              <a:rPr lang="en-US" sz="1300" dirty="0"/>
              <a:t>Then we plotted the confusion matrix and extracted the classification report.</a:t>
            </a:r>
          </a:p>
          <a:p>
            <a:pPr marL="0" lvl="0" indent="0" algn="l" rtl="0">
              <a:spcAft>
                <a:spcPts val="500"/>
              </a:spcAft>
            </a:pPr>
            <a:endParaRPr lang="en-US" sz="1300" dirty="0"/>
          </a:p>
          <a:p>
            <a:pPr marL="0" lvl="0" indent="0" algn="l" rtl="0">
              <a:spcAft>
                <a:spcPts val="500"/>
              </a:spcAft>
            </a:pPr>
            <a:r>
              <a:rPr lang="en-US" sz="1300" dirty="0"/>
              <a:t>Based on the accuracy we conclude </a:t>
            </a:r>
            <a:r>
              <a:rPr lang="en-US" sz="1300" b="1" dirty="0"/>
              <a:t>Logistic Regression</a:t>
            </a:r>
            <a:r>
              <a:rPr lang="en-US" sz="1300" dirty="0"/>
              <a:t> model is the best.</a:t>
            </a:r>
          </a:p>
          <a:p>
            <a:pPr marL="0" lvl="0" indent="0" algn="l" rtl="0">
              <a:spcAft>
                <a:spcPts val="500"/>
              </a:spcAft>
            </a:pPr>
            <a:endParaRPr lang="en-US" sz="1300" dirty="0"/>
          </a:p>
          <a:p>
            <a:pPr marL="0" lvl="0" indent="0" algn="l" rtl="0">
              <a:spcAft>
                <a:spcPts val="500"/>
              </a:spcAft>
            </a:pPr>
            <a:endParaRPr lang="en-US" sz="1300" dirty="0"/>
          </a:p>
          <a:p>
            <a:pPr marL="0" lvl="0" indent="0" algn="l" rtl="0">
              <a:spcAft>
                <a:spcPts val="500"/>
              </a:spcAft>
            </a:pPr>
            <a:endParaRPr lang="en-US" sz="1300" dirty="0"/>
          </a:p>
          <a:p>
            <a:pPr marL="285750" lvl="0" indent="-285750" algn="l" rtl="0">
              <a:spcAft>
                <a:spcPts val="500"/>
              </a:spcAft>
              <a:buFont typeface="Arial" panose="020B0604020202020204" pitchFamily="34" charset="0"/>
              <a:buChar char="•"/>
            </a:pPr>
            <a:endParaRPr lang="en-US" sz="1300" dirty="0"/>
          </a:p>
          <a:p>
            <a:pPr marL="285750" lvl="0" indent="-285750" algn="l" rtl="0">
              <a:spcAft>
                <a:spcPts val="500"/>
              </a:spcAft>
              <a:buFont typeface="Arial" panose="020B0604020202020204" pitchFamily="34" charset="0"/>
              <a:buChar char="•"/>
            </a:pPr>
            <a:endParaRPr lang="en-US" sz="1300" dirty="0"/>
          </a:p>
          <a:p>
            <a:pPr marL="0" lvl="0" indent="0" algn="l" rtl="0">
              <a:lnSpc>
                <a:spcPct val="115000"/>
              </a:lnSpc>
              <a:spcBef>
                <a:spcPts val="1600"/>
              </a:spcBef>
              <a:spcAft>
                <a:spcPts val="1000"/>
              </a:spcAft>
              <a:buNone/>
            </a:pPr>
            <a:endParaRPr sz="1300" b="1" dirty="0"/>
          </a:p>
        </p:txBody>
      </p:sp>
      <p:pic>
        <p:nvPicPr>
          <p:cNvPr id="3" name="Picture 2">
            <a:extLst>
              <a:ext uri="{FF2B5EF4-FFF2-40B4-BE49-F238E27FC236}">
                <a16:creationId xmlns:a16="http://schemas.microsoft.com/office/drawing/2014/main" id="{FE5A7272-FBDC-42EB-6D99-EBB3579D57B7}"/>
              </a:ext>
            </a:extLst>
          </p:cNvPr>
          <p:cNvPicPr>
            <a:picLocks noChangeAspect="1"/>
          </p:cNvPicPr>
          <p:nvPr/>
        </p:nvPicPr>
        <p:blipFill>
          <a:blip r:embed="rId3"/>
          <a:stretch>
            <a:fillRect/>
          </a:stretch>
        </p:blipFill>
        <p:spPr>
          <a:xfrm>
            <a:off x="675715" y="2150408"/>
            <a:ext cx="3543300" cy="23622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981</TotalTime>
  <Words>834</Words>
  <Application>Microsoft Office PowerPoint</Application>
  <PresentationFormat>On-screen Show (16:9)</PresentationFormat>
  <Paragraphs>72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Lato</vt:lpstr>
      <vt:lpstr>Raleway</vt:lpstr>
      <vt:lpstr>Agency FB</vt:lpstr>
      <vt:lpstr>Streamline</vt:lpstr>
      <vt:lpstr>Materials Informatics</vt:lpstr>
      <vt:lpstr>Problem statement</vt:lpstr>
      <vt:lpstr>Database</vt:lpstr>
      <vt:lpstr>Preprocessing  </vt:lpstr>
      <vt:lpstr>PowerPoint Presentation</vt:lpstr>
      <vt:lpstr>Discussion</vt:lpstr>
      <vt:lpstr>Odd</vt:lpstr>
      <vt:lpstr>Material vs ***</vt:lpstr>
      <vt:lpstr>Conclusion</vt:lpstr>
      <vt:lpstr>Appendix - Plots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Materials Informatics</dc:title>
  <dc:creator>Saksham Tripathi</dc:creator>
  <cp:lastModifiedBy>Saksham</cp:lastModifiedBy>
  <cp:revision>14</cp:revision>
  <dcterms:modified xsi:type="dcterms:W3CDTF">2022-11-12T08:34:41Z</dcterms:modified>
</cp:coreProperties>
</file>